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8" r:id="rId7"/>
    <p:sldId id="269" r:id="rId8"/>
    <p:sldId id="261" r:id="rId9"/>
    <p:sldId id="270" r:id="rId10"/>
    <p:sldId id="262" r:id="rId11"/>
    <p:sldId id="263" r:id="rId12"/>
    <p:sldId id="264" r:id="rId13"/>
    <p:sldId id="265" r:id="rId14"/>
    <p:sldId id="266" r:id="rId15"/>
    <p:sldId id="267" r:id="rId16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97" d="100"/>
          <a:sy n="97" d="100"/>
        </p:scale>
        <p:origin x="330" y="8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31030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70540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15551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69373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.png"/><Relationship Id="rId7" Type="http://schemas.openxmlformats.org/officeDocument/2006/relationships/hyperlink" Target="https://storage.googleapis.com/ds-edw-raw-d1655b14/web/index.html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4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/>
          <a:lstStyle/>
          <a:p>
            <a:endParaRPr lang="es-ES" dirty="0"/>
          </a:p>
        </p:txBody>
      </p:sp>
      <p:sp>
        <p:nvSpPr>
          <p:cNvPr id="5" name="Text 1"/>
          <p:cNvSpPr/>
          <p:nvPr/>
        </p:nvSpPr>
        <p:spPr>
          <a:xfrm>
            <a:off x="2624376" y="4184213"/>
            <a:ext cx="9381649" cy="191643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7545"/>
              </a:lnSpc>
              <a:buNone/>
            </a:pPr>
            <a:r>
              <a:rPr lang="en-US" sz="6036" b="1" i="1" dirty="0">
                <a:solidFill>
                  <a:srgbClr val="000000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“Identificando el </a:t>
            </a:r>
            <a:r>
              <a:rPr lang="es-ES" sz="6036" b="1" i="1" dirty="0">
                <a:solidFill>
                  <a:srgbClr val="000000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Lenguaje</a:t>
            </a:r>
            <a:r>
              <a:rPr lang="en-US" sz="6036" b="1" i="1" dirty="0">
                <a:solidFill>
                  <a:srgbClr val="000000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 Ofensivo”</a:t>
            </a:r>
            <a:endParaRPr lang="en-US" sz="6036" i="1" dirty="0"/>
          </a:p>
        </p:txBody>
      </p:sp>
      <p:sp>
        <p:nvSpPr>
          <p:cNvPr id="8" name="Text 3"/>
          <p:cNvSpPr/>
          <p:nvPr/>
        </p:nvSpPr>
        <p:spPr>
          <a:xfrm>
            <a:off x="10549283" y="5906213"/>
            <a:ext cx="2935363" cy="162932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62"/>
              </a:lnSpc>
              <a:buNone/>
            </a:pPr>
            <a:r>
              <a:rPr lang="es-ES" sz="1800" b="0" i="0" u="none" strike="noStrike" baseline="0" dirty="0">
                <a:solidFill>
                  <a:srgbClr val="5C5D5C"/>
                </a:solidFill>
                <a:latin typeface="AAAAAC+Avenir-Light"/>
              </a:rPr>
              <a:t>Manuel Estévez Simonet</a:t>
            </a:r>
          </a:p>
          <a:p>
            <a:pPr marL="0" indent="0" algn="l">
              <a:lnSpc>
                <a:spcPts val="3062"/>
              </a:lnSpc>
              <a:buNone/>
            </a:pPr>
            <a:r>
              <a:rPr lang="es-ES" sz="1800" b="0" i="0" u="none" strike="noStrike" baseline="0" dirty="0">
                <a:solidFill>
                  <a:srgbClr val="5C5D5C"/>
                </a:solidFill>
                <a:latin typeface="AAAAAC+Avenir-Light"/>
              </a:rPr>
              <a:t>Carla Murillo Fernández</a:t>
            </a:r>
          </a:p>
          <a:p>
            <a:pPr marL="0" indent="0" algn="l">
              <a:lnSpc>
                <a:spcPts val="3062"/>
              </a:lnSpc>
              <a:buNone/>
            </a:pPr>
            <a:r>
              <a:rPr lang="es-ES" sz="1800" b="0" i="0" u="none" strike="noStrike" baseline="0" dirty="0">
                <a:solidFill>
                  <a:srgbClr val="5C5D5C"/>
                </a:solidFill>
                <a:latin typeface="AAAAAC+Avenir-Light"/>
              </a:rPr>
              <a:t>Anel Hizaguirre Valle</a:t>
            </a:r>
          </a:p>
          <a:p>
            <a:pPr marL="0" indent="0" algn="l">
              <a:lnSpc>
                <a:spcPts val="3062"/>
              </a:lnSpc>
              <a:buNone/>
            </a:pPr>
            <a:r>
              <a:rPr lang="es-ES" sz="1800" b="0" i="0" u="none" strike="noStrike" baseline="0" dirty="0">
                <a:solidFill>
                  <a:srgbClr val="5C5D5C"/>
                </a:solidFill>
                <a:latin typeface="AAAAAC+Avenir-Light"/>
              </a:rPr>
              <a:t>María Isabel Prieto Guerrero </a:t>
            </a:r>
            <a:endParaRPr lang="en-US" sz="2187" dirty="0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469A53EE-E84D-E17D-149B-93FF06C57A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4397" y="842679"/>
            <a:ext cx="7261606" cy="275083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624376" y="2036088"/>
            <a:ext cx="9381649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Modelos de Aprendizaje Automático</a:t>
            </a:r>
            <a:endParaRPr lang="en-US" sz="4374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4376" y="3869174"/>
            <a:ext cx="555427" cy="555427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624376" y="4646771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16FFBB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Regresión Logística</a:t>
            </a:r>
            <a:endParaRPr lang="en-US" sz="2187" dirty="0"/>
          </a:p>
        </p:txBody>
      </p:sp>
      <p:sp>
        <p:nvSpPr>
          <p:cNvPr id="7" name="Text 3"/>
          <p:cNvSpPr/>
          <p:nvPr/>
        </p:nvSpPr>
        <p:spPr>
          <a:xfrm>
            <a:off x="2624376" y="5127188"/>
            <a:ext cx="2905006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Precisión del 84.28% en el conjunto de prueba.</a:t>
            </a:r>
            <a:endParaRPr lang="en-US" sz="17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2638" y="3869174"/>
            <a:ext cx="555427" cy="555427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862638" y="4646771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9DDDA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Gradient Boosting</a:t>
            </a:r>
            <a:endParaRPr lang="en-US" sz="2187" dirty="0"/>
          </a:p>
        </p:txBody>
      </p:sp>
      <p:sp>
        <p:nvSpPr>
          <p:cNvPr id="10" name="Text 5"/>
          <p:cNvSpPr/>
          <p:nvPr/>
        </p:nvSpPr>
        <p:spPr>
          <a:xfrm>
            <a:off x="5862638" y="5127188"/>
            <a:ext cx="2905006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Precisión del 84.81% en el conjunto de prueba.</a:t>
            </a:r>
            <a:endParaRPr lang="en-US" sz="17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00899" y="3869174"/>
            <a:ext cx="555427" cy="555427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100899" y="4646771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37A7E7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Mejor Rendimiento</a:t>
            </a:r>
            <a:endParaRPr lang="en-US" sz="2187" dirty="0"/>
          </a:p>
        </p:txBody>
      </p:sp>
      <p:sp>
        <p:nvSpPr>
          <p:cNvPr id="13" name="Text 7"/>
          <p:cNvSpPr/>
          <p:nvPr/>
        </p:nvSpPr>
        <p:spPr>
          <a:xfrm>
            <a:off x="9100899" y="5127188"/>
            <a:ext cx="2905125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El modelo de Gradient Boosting mostró un desempeño superior.</a:t>
            </a:r>
            <a:endParaRPr lang="en-US" sz="1750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459658" y="304800"/>
            <a:ext cx="865942" cy="328970"/>
          </a:xfrm>
          <a:prstGeom prst="rect">
            <a:avLst/>
          </a:prstGeom>
        </p:spPr>
      </p:pic>
      <p:pic>
        <p:nvPicPr>
          <p:cNvPr id="15" name="Image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459658" y="304800"/>
            <a:ext cx="865942" cy="32897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7540" y="1496771"/>
            <a:ext cx="7055319" cy="52360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59658" y="304800"/>
            <a:ext cx="865942" cy="328970"/>
          </a:xfrm>
          <a:prstGeom prst="rect">
            <a:avLst/>
          </a:prstGeom>
        </p:spPr>
      </p:pic>
      <p:pic>
        <p:nvPicPr>
          <p:cNvPr id="6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59658" y="304800"/>
            <a:ext cx="865942" cy="32897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624376" y="1747361"/>
            <a:ext cx="6542127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Predicciones en YouTube</a:t>
            </a:r>
            <a:endParaRPr lang="en-US" sz="4374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4376" y="2886075"/>
            <a:ext cx="3127177" cy="888682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846546" y="4108013"/>
            <a:ext cx="2682835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16FFBB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Datos de YouTube</a:t>
            </a:r>
            <a:endParaRPr lang="en-US" sz="2187" dirty="0"/>
          </a:p>
        </p:txBody>
      </p:sp>
      <p:sp>
        <p:nvSpPr>
          <p:cNvPr id="7" name="Text 3"/>
          <p:cNvSpPr/>
          <p:nvPr/>
        </p:nvSpPr>
        <p:spPr>
          <a:xfrm>
            <a:off x="2846546" y="4588431"/>
            <a:ext cx="2682835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Procesamiento de nuevos comentarios de YouTube.</a:t>
            </a:r>
            <a:endParaRPr lang="en-US" sz="17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1552" y="2886075"/>
            <a:ext cx="3127177" cy="888682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973723" y="4108013"/>
            <a:ext cx="2682835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9DDDA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Vectorización</a:t>
            </a:r>
            <a:endParaRPr lang="en-US" sz="2187" dirty="0"/>
          </a:p>
        </p:txBody>
      </p:sp>
      <p:sp>
        <p:nvSpPr>
          <p:cNvPr id="10" name="Text 5"/>
          <p:cNvSpPr/>
          <p:nvPr/>
        </p:nvSpPr>
        <p:spPr>
          <a:xfrm>
            <a:off x="5973723" y="4588431"/>
            <a:ext cx="2682835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Transformación de los comentarios en representación numérica.</a:t>
            </a:r>
            <a:endParaRPr lang="en-US" sz="17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78729" y="2886075"/>
            <a:ext cx="3127296" cy="888682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100899" y="4108013"/>
            <a:ext cx="268295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37A7E7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Predicción</a:t>
            </a:r>
            <a:endParaRPr lang="en-US" sz="2187" dirty="0"/>
          </a:p>
        </p:txBody>
      </p:sp>
      <p:sp>
        <p:nvSpPr>
          <p:cNvPr id="13" name="Text 7"/>
          <p:cNvSpPr/>
          <p:nvPr/>
        </p:nvSpPr>
        <p:spPr>
          <a:xfrm>
            <a:off x="9100899" y="4588431"/>
            <a:ext cx="2682954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Aplicación de los modelos entrenados para clasificar los comentarios.</a:t>
            </a:r>
            <a:endParaRPr lang="en-US" sz="1750" dirty="0"/>
          </a:p>
        </p:txBody>
      </p:sp>
      <p:sp>
        <p:nvSpPr>
          <p:cNvPr id="14" name="Text 8"/>
          <p:cNvSpPr/>
          <p:nvPr/>
        </p:nvSpPr>
        <p:spPr>
          <a:xfrm>
            <a:off x="2624376" y="6126718"/>
            <a:ext cx="9381649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u="sng" dirty="0">
                <a:solidFill>
                  <a:srgbClr val="16FFBB"/>
                </a:solidFill>
                <a:latin typeface="Barlow" pitchFamily="34" charset="0"/>
                <a:ea typeface="Barlow" pitchFamily="34" charset="-122"/>
                <a:cs typeface="Barlow" pitchFamily="34" charset="-12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https://storage.googleapis.com/ds-edw-raw-d1655b14/web/index.html</a:t>
            </a:r>
            <a:endParaRPr lang="en-US" sz="175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459658" y="304800"/>
            <a:ext cx="865942" cy="328970"/>
          </a:xfrm>
          <a:prstGeom prst="rect">
            <a:avLst/>
          </a:prstGeom>
        </p:spPr>
      </p:pic>
      <p:pic>
        <p:nvPicPr>
          <p:cNvPr id="16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459658" y="304800"/>
            <a:ext cx="865942" cy="32897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624376" y="1397675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Conclusiones</a:t>
            </a:r>
            <a:endParaRPr lang="en-US" sz="4374" dirty="0"/>
          </a:p>
        </p:txBody>
      </p:sp>
      <p:sp>
        <p:nvSpPr>
          <p:cNvPr id="5" name="Shape 2"/>
          <p:cNvSpPr/>
          <p:nvPr/>
        </p:nvSpPr>
        <p:spPr>
          <a:xfrm>
            <a:off x="2624376" y="2536388"/>
            <a:ext cx="4579739" cy="2036683"/>
          </a:xfrm>
          <a:prstGeom prst="roundRect">
            <a:avLst>
              <a:gd name="adj" fmla="val 19638"/>
            </a:avLst>
          </a:prstGeom>
          <a:solidFill>
            <a:srgbClr val="0A081B"/>
          </a:solidFill>
          <a:ln w="22860">
            <a:solidFill>
              <a:srgbClr val="E0E4E6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2869406" y="2781419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16FFBB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Objetivos Cumplidos</a:t>
            </a:r>
            <a:endParaRPr lang="en-US" sz="2187" dirty="0"/>
          </a:p>
        </p:txBody>
      </p:sp>
      <p:sp>
        <p:nvSpPr>
          <p:cNvPr id="7" name="Text 4"/>
          <p:cNvSpPr/>
          <p:nvPr/>
        </p:nvSpPr>
        <p:spPr>
          <a:xfrm>
            <a:off x="2869406" y="3261836"/>
            <a:ext cx="4089678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Se logró implementar un sistema de detección de discurso de odio en YouTube utilizando técnicas de IA.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426285" y="2536388"/>
            <a:ext cx="4579739" cy="2036683"/>
          </a:xfrm>
          <a:prstGeom prst="roundRect">
            <a:avLst>
              <a:gd name="adj" fmla="val 19638"/>
            </a:avLst>
          </a:prstGeom>
          <a:solidFill>
            <a:srgbClr val="0A081B"/>
          </a:solidFill>
          <a:ln w="22860">
            <a:solidFill>
              <a:srgbClr val="E0E4E6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7671316" y="2781419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9DDDA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Métricas Adecuadas</a:t>
            </a: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7671316" y="3261836"/>
            <a:ext cx="4089678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Las métricas de precisión, recall y F1-score fueron cruciales para evaluar el rendimiento del modelo.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2624376" y="4795242"/>
            <a:ext cx="4579739" cy="2036683"/>
          </a:xfrm>
          <a:prstGeom prst="roundRect">
            <a:avLst>
              <a:gd name="adj" fmla="val 19638"/>
            </a:avLst>
          </a:prstGeom>
          <a:solidFill>
            <a:srgbClr val="0A081B"/>
          </a:solidFill>
          <a:ln w="22860">
            <a:solidFill>
              <a:srgbClr val="E0E4E6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2869406" y="5040273"/>
            <a:ext cx="2797969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37A7E7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Arquitectura Efectiva</a:t>
            </a:r>
            <a:endParaRPr lang="en-US" sz="2187" dirty="0"/>
          </a:p>
        </p:txBody>
      </p:sp>
      <p:sp>
        <p:nvSpPr>
          <p:cNvPr id="13" name="Text 10"/>
          <p:cNvSpPr/>
          <p:nvPr/>
        </p:nvSpPr>
        <p:spPr>
          <a:xfrm>
            <a:off x="2869406" y="5520690"/>
            <a:ext cx="4089678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La arquitectura DAaaS permitió aprovechar las herramientas de Google Cloud para un procesamiento eficiente.</a:t>
            </a:r>
            <a:endParaRPr lang="en-US" sz="1750" dirty="0"/>
          </a:p>
        </p:txBody>
      </p:sp>
      <p:sp>
        <p:nvSpPr>
          <p:cNvPr id="14" name="Shape 11"/>
          <p:cNvSpPr/>
          <p:nvPr/>
        </p:nvSpPr>
        <p:spPr>
          <a:xfrm>
            <a:off x="7426285" y="4795242"/>
            <a:ext cx="4579739" cy="2036683"/>
          </a:xfrm>
          <a:prstGeom prst="roundRect">
            <a:avLst>
              <a:gd name="adj" fmla="val 19638"/>
            </a:avLst>
          </a:prstGeom>
          <a:solidFill>
            <a:srgbClr val="0A081B"/>
          </a:solidFill>
          <a:ln w="22860">
            <a:solidFill>
              <a:srgbClr val="E0E4E6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7671316" y="5040273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5372D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Mejoras Futuras</a:t>
            </a:r>
            <a:endParaRPr lang="en-US" sz="2187" dirty="0"/>
          </a:p>
        </p:txBody>
      </p:sp>
      <p:sp>
        <p:nvSpPr>
          <p:cNvPr id="16" name="Text 13"/>
          <p:cNvSpPr/>
          <p:nvPr/>
        </p:nvSpPr>
        <p:spPr>
          <a:xfrm>
            <a:off x="7671316" y="5520690"/>
            <a:ext cx="4089678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Expandir el sistema a otras redes sociales y mejorar continuamente los modelos de aprendizaje automático.</a:t>
            </a:r>
            <a:endParaRPr lang="en-US" sz="1750" dirty="0"/>
          </a:p>
        </p:txBody>
      </p:sp>
      <p:pic>
        <p:nvPicPr>
          <p:cNvPr id="1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59658" y="304800"/>
            <a:ext cx="865942" cy="328970"/>
          </a:xfrm>
          <a:prstGeom prst="rect">
            <a:avLst/>
          </a:prstGeom>
        </p:spPr>
      </p:pic>
      <p:pic>
        <p:nvPicPr>
          <p:cNvPr id="18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59658" y="304800"/>
            <a:ext cx="865942" cy="32897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624376" y="1557814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Impacto Social</a:t>
            </a:r>
            <a:endParaRPr lang="en-US" sz="4374" dirty="0"/>
          </a:p>
        </p:txBody>
      </p:sp>
      <p:sp>
        <p:nvSpPr>
          <p:cNvPr id="5" name="Shape 2"/>
          <p:cNvSpPr/>
          <p:nvPr/>
        </p:nvSpPr>
        <p:spPr>
          <a:xfrm>
            <a:off x="2624376" y="2696527"/>
            <a:ext cx="2905006" cy="1795343"/>
          </a:xfrm>
          <a:prstGeom prst="roundRect">
            <a:avLst>
              <a:gd name="adj" fmla="val 22278"/>
            </a:avLst>
          </a:prstGeom>
          <a:noFill/>
          <a:ln w="22860">
            <a:solidFill>
              <a:srgbClr val="16FFBB"/>
            </a:solidFill>
            <a:prstDash val="solid"/>
          </a:ln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7236" y="2719388"/>
            <a:ext cx="2859286" cy="174962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2624376" y="4769525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16FFBB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Entorno Seguro</a:t>
            </a:r>
            <a:endParaRPr lang="en-US" sz="2187" dirty="0"/>
          </a:p>
        </p:txBody>
      </p:sp>
      <p:sp>
        <p:nvSpPr>
          <p:cNvPr id="8" name="Text 4"/>
          <p:cNvSpPr/>
          <p:nvPr/>
        </p:nvSpPr>
        <p:spPr>
          <a:xfrm>
            <a:off x="2624376" y="5249942"/>
            <a:ext cx="2905006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Hate Speech Detector contribuye a crear un entorno en línea más respetuoso y libre de discursos de odio.</a:t>
            </a:r>
            <a:endParaRPr lang="en-US" sz="1750" dirty="0"/>
          </a:p>
        </p:txBody>
      </p:sp>
      <p:sp>
        <p:nvSpPr>
          <p:cNvPr id="9" name="Shape 5"/>
          <p:cNvSpPr/>
          <p:nvPr/>
        </p:nvSpPr>
        <p:spPr>
          <a:xfrm>
            <a:off x="5862638" y="2696527"/>
            <a:ext cx="2905006" cy="1795343"/>
          </a:xfrm>
          <a:prstGeom prst="roundRect">
            <a:avLst>
              <a:gd name="adj" fmla="val 22278"/>
            </a:avLst>
          </a:prstGeom>
          <a:noFill/>
          <a:ln w="22860">
            <a:solidFill>
              <a:srgbClr val="29DDDA"/>
            </a:solidFill>
            <a:prstDash val="solid"/>
          </a:ln>
        </p:spPr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5498" y="2719388"/>
            <a:ext cx="2859286" cy="1749623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5862638" y="4769525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9DDDA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Empoderamiento</a:t>
            </a:r>
            <a:endParaRPr lang="en-US" sz="2187" dirty="0"/>
          </a:p>
        </p:txBody>
      </p:sp>
      <p:sp>
        <p:nvSpPr>
          <p:cNvPr id="12" name="Text 7"/>
          <p:cNvSpPr/>
          <p:nvPr/>
        </p:nvSpPr>
        <p:spPr>
          <a:xfrm>
            <a:off x="5862638" y="5249942"/>
            <a:ext cx="2905006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La detección y mitigación de comentarios ofensivos ayuda a proteger la salud mental y el bienestar de los usuarios.</a:t>
            </a:r>
            <a:endParaRPr lang="en-US" sz="1750" dirty="0"/>
          </a:p>
        </p:txBody>
      </p:sp>
      <p:sp>
        <p:nvSpPr>
          <p:cNvPr id="13" name="Shape 8"/>
          <p:cNvSpPr/>
          <p:nvPr/>
        </p:nvSpPr>
        <p:spPr>
          <a:xfrm>
            <a:off x="9100899" y="2696527"/>
            <a:ext cx="2905125" cy="1795463"/>
          </a:xfrm>
          <a:prstGeom prst="roundRect">
            <a:avLst>
              <a:gd name="adj" fmla="val 22276"/>
            </a:avLst>
          </a:prstGeom>
          <a:noFill/>
          <a:ln w="22860">
            <a:solidFill>
              <a:srgbClr val="37A7E7"/>
            </a:solidFill>
            <a:prstDash val="solid"/>
          </a:ln>
        </p:spPr>
      </p:sp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23759" y="2719388"/>
            <a:ext cx="2859405" cy="1749742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9100899" y="4769644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37A7E7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Inclusión</a:t>
            </a:r>
            <a:endParaRPr lang="en-US" sz="2187" dirty="0"/>
          </a:p>
        </p:txBody>
      </p:sp>
      <p:sp>
        <p:nvSpPr>
          <p:cNvPr id="16" name="Text 10"/>
          <p:cNvSpPr/>
          <p:nvPr/>
        </p:nvSpPr>
        <p:spPr>
          <a:xfrm>
            <a:off x="9100899" y="5250061"/>
            <a:ext cx="2905125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Fomenta la diversidad y la tolerancia al identificar y eliminar contenidos discriminatorios.</a:t>
            </a:r>
            <a:endParaRPr lang="en-US" sz="1750" dirty="0"/>
          </a:p>
        </p:txBody>
      </p:sp>
      <p:pic>
        <p:nvPicPr>
          <p:cNvPr id="17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459658" y="304800"/>
            <a:ext cx="865942" cy="328970"/>
          </a:xfrm>
          <a:prstGeom prst="rect">
            <a:avLst/>
          </a:prstGeom>
        </p:spPr>
      </p:pic>
      <p:pic>
        <p:nvPicPr>
          <p:cNvPr id="18" name="Image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459658" y="304800"/>
            <a:ext cx="865942" cy="32897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624376" y="762000"/>
            <a:ext cx="8223766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Futuro de Hate Speech Detector</a:t>
            </a:r>
            <a:endParaRPr lang="en-US" sz="4374" dirty="0"/>
          </a:p>
        </p:txBody>
      </p:sp>
      <p:sp>
        <p:nvSpPr>
          <p:cNvPr id="5" name="Shape 2"/>
          <p:cNvSpPr/>
          <p:nvPr/>
        </p:nvSpPr>
        <p:spPr>
          <a:xfrm>
            <a:off x="2624376" y="1900714"/>
            <a:ext cx="9381649" cy="5566886"/>
          </a:xfrm>
          <a:prstGeom prst="roundRect">
            <a:avLst>
              <a:gd name="adj" fmla="val 7185"/>
            </a:avLst>
          </a:prstGeom>
          <a:solidFill>
            <a:srgbClr val="0A081B"/>
          </a:solidFill>
          <a:ln w="53340">
            <a:solidFill>
              <a:srgbClr val="302E41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2899886" y="2094905"/>
            <a:ext cx="418933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Expansión a otras redes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541181" y="2094905"/>
            <a:ext cx="4189333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Implementar el sistema en más plataformas digitales para ampliar su alcance.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2899886" y="3110270"/>
            <a:ext cx="418933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Mejora continua de modelos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541181" y="3110270"/>
            <a:ext cx="4189333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Entrenar y actualizar los modelos de aprendizaje automático para mejorar su precisión.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2899886" y="4481036"/>
            <a:ext cx="418933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Integración con moderación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7541181" y="4481036"/>
            <a:ext cx="4189333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Integrar Hate Speech Detector con herramientas de moderación de contenido para una detección y respuesta más efectiva.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2899886" y="6207204"/>
            <a:ext cx="418933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Análisis de tendencias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7541181" y="6207204"/>
            <a:ext cx="4189333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Utilizar los datos recopilados para analizar patrones y tendencias en el discurso de odio en línea.</a:t>
            </a:r>
            <a:endParaRPr lang="en-US" sz="1750" dirty="0"/>
          </a:p>
        </p:txBody>
      </p:sp>
      <p:pic>
        <p:nvPicPr>
          <p:cNvPr id="1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59658" y="304800"/>
            <a:ext cx="865942" cy="328970"/>
          </a:xfrm>
          <a:prstGeom prst="rect">
            <a:avLst/>
          </a:prstGeom>
        </p:spPr>
      </p:pic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59658" y="304800"/>
            <a:ext cx="865942" cy="32897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62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490799" y="1275517"/>
            <a:ext cx="7513558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Combatir el Discurso de Odio</a:t>
            </a:r>
            <a:endParaRPr lang="en-US" sz="4374" dirty="0"/>
          </a:p>
        </p:txBody>
      </p:sp>
      <p:sp>
        <p:nvSpPr>
          <p:cNvPr id="6" name="Shape 2"/>
          <p:cNvSpPr/>
          <p:nvPr/>
        </p:nvSpPr>
        <p:spPr>
          <a:xfrm>
            <a:off x="4490799" y="2303145"/>
            <a:ext cx="4542115" cy="2747486"/>
          </a:xfrm>
          <a:prstGeom prst="roundRect">
            <a:avLst>
              <a:gd name="adj" fmla="val 14557"/>
            </a:avLst>
          </a:prstGeom>
          <a:solidFill>
            <a:srgbClr val="0A081B"/>
          </a:solidFill>
          <a:ln w="22860">
            <a:solidFill>
              <a:srgbClr val="E0E4E6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4735830" y="2548176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16FFBB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Definición</a:t>
            </a:r>
            <a:endParaRPr lang="en-US" sz="2187" dirty="0"/>
          </a:p>
        </p:txBody>
      </p:sp>
      <p:sp>
        <p:nvSpPr>
          <p:cNvPr id="8" name="Text 4"/>
          <p:cNvSpPr/>
          <p:nvPr/>
        </p:nvSpPr>
        <p:spPr>
          <a:xfrm>
            <a:off x="4735830" y="3028593"/>
            <a:ext cx="4052054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El discurso de odio es cualquier comunicación que ataca o discrimina a una persona o grupo por su religión, etnia, nacionalidad, raza, género u otra forma de identidad.</a:t>
            </a:r>
            <a:endParaRPr lang="en-US" sz="1750" dirty="0"/>
          </a:p>
        </p:txBody>
      </p:sp>
      <p:sp>
        <p:nvSpPr>
          <p:cNvPr id="9" name="Shape 5"/>
          <p:cNvSpPr/>
          <p:nvPr/>
        </p:nvSpPr>
        <p:spPr>
          <a:xfrm>
            <a:off x="9255085" y="2303145"/>
            <a:ext cx="4542115" cy="2747486"/>
          </a:xfrm>
          <a:prstGeom prst="roundRect">
            <a:avLst>
              <a:gd name="adj" fmla="val 14557"/>
            </a:avLst>
          </a:prstGeom>
          <a:solidFill>
            <a:srgbClr val="0A081B"/>
          </a:solidFill>
          <a:ln w="22860">
            <a:solidFill>
              <a:srgbClr val="E0E4E6"/>
            </a:solidFill>
            <a:prstDash val="solid"/>
          </a:ln>
        </p:spPr>
      </p:sp>
      <p:sp>
        <p:nvSpPr>
          <p:cNvPr id="10" name="Text 6"/>
          <p:cNvSpPr/>
          <p:nvPr/>
        </p:nvSpPr>
        <p:spPr>
          <a:xfrm>
            <a:off x="9500116" y="2548176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9DDDA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Importancia</a:t>
            </a:r>
            <a:endParaRPr lang="en-US" sz="2187" dirty="0"/>
          </a:p>
        </p:txBody>
      </p:sp>
      <p:sp>
        <p:nvSpPr>
          <p:cNvPr id="11" name="Text 7"/>
          <p:cNvSpPr/>
          <p:nvPr/>
        </p:nvSpPr>
        <p:spPr>
          <a:xfrm>
            <a:off x="9500116" y="3028593"/>
            <a:ext cx="4052054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La proliferación de comentarios de odio en línea puede tener graves consecuencias en la salud mental y el bienestar de las personas.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4490799" y="5272802"/>
            <a:ext cx="9306401" cy="1681282"/>
          </a:xfrm>
          <a:prstGeom prst="roundRect">
            <a:avLst>
              <a:gd name="adj" fmla="val 23789"/>
            </a:avLst>
          </a:prstGeom>
          <a:solidFill>
            <a:srgbClr val="0A081B"/>
          </a:solidFill>
          <a:ln w="22860">
            <a:solidFill>
              <a:srgbClr val="E0E4E6"/>
            </a:solidFill>
            <a:prstDash val="solid"/>
          </a:ln>
        </p:spPr>
      </p:sp>
      <p:sp>
        <p:nvSpPr>
          <p:cNvPr id="13" name="Text 9"/>
          <p:cNvSpPr/>
          <p:nvPr/>
        </p:nvSpPr>
        <p:spPr>
          <a:xfrm>
            <a:off x="4735830" y="5517833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37A7E7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Solución</a:t>
            </a:r>
            <a:endParaRPr lang="en-US" sz="2187" dirty="0"/>
          </a:p>
        </p:txBody>
      </p:sp>
      <p:sp>
        <p:nvSpPr>
          <p:cNvPr id="14" name="Text 10"/>
          <p:cNvSpPr/>
          <p:nvPr/>
        </p:nvSpPr>
        <p:spPr>
          <a:xfrm>
            <a:off x="4735830" y="5998250"/>
            <a:ext cx="8816340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Hate Speech Detector utiliza inteligencia artificial y procesamiento de lenguaje natural para detectar automáticamente el lenguaje ofensivo en YouTube.</a:t>
            </a:r>
            <a:endParaRPr lang="en-US" sz="1750" dirty="0"/>
          </a:p>
        </p:txBody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59658" y="304800"/>
            <a:ext cx="865942" cy="328970"/>
          </a:xfrm>
          <a:prstGeom prst="rect">
            <a:avLst/>
          </a:prstGeom>
        </p:spPr>
      </p:pic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59658" y="304800"/>
            <a:ext cx="865942" cy="32897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8042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925473"/>
            <a:ext cx="6632972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Arquitectura Tecnológica</a:t>
            </a:r>
            <a:endParaRPr lang="en-US" sz="4374" dirty="0"/>
          </a:p>
        </p:txBody>
      </p:sp>
      <p:sp>
        <p:nvSpPr>
          <p:cNvPr id="6" name="Shape 2"/>
          <p:cNvSpPr/>
          <p:nvPr/>
        </p:nvSpPr>
        <p:spPr>
          <a:xfrm>
            <a:off x="1152644" y="1953101"/>
            <a:ext cx="27742" cy="5351026"/>
          </a:xfrm>
          <a:prstGeom prst="rect">
            <a:avLst/>
          </a:prstGeom>
          <a:solidFill>
            <a:srgbClr val="302E41"/>
          </a:solidFill>
          <a:ln/>
        </p:spPr>
      </p:sp>
      <p:sp>
        <p:nvSpPr>
          <p:cNvPr id="7" name="Shape 3"/>
          <p:cNvSpPr/>
          <p:nvPr/>
        </p:nvSpPr>
        <p:spPr>
          <a:xfrm>
            <a:off x="1416427" y="2362736"/>
            <a:ext cx="777597" cy="27742"/>
          </a:xfrm>
          <a:prstGeom prst="rect">
            <a:avLst/>
          </a:prstGeom>
          <a:solidFill>
            <a:srgbClr val="16FFBB"/>
          </a:solidFill>
          <a:ln/>
        </p:spPr>
      </p:sp>
      <p:sp>
        <p:nvSpPr>
          <p:cNvPr id="8" name="Shape 4"/>
          <p:cNvSpPr/>
          <p:nvPr/>
        </p:nvSpPr>
        <p:spPr>
          <a:xfrm>
            <a:off x="916484" y="2126694"/>
            <a:ext cx="499943" cy="499943"/>
          </a:xfrm>
          <a:prstGeom prst="roundRect">
            <a:avLst>
              <a:gd name="adj" fmla="val 80001"/>
            </a:avLst>
          </a:prstGeom>
          <a:solidFill>
            <a:srgbClr val="0A081B"/>
          </a:solidFill>
          <a:ln w="22860">
            <a:solidFill>
              <a:srgbClr val="E0E4E6"/>
            </a:solidFill>
            <a:prstDash val="solid"/>
          </a:ln>
        </p:spPr>
      </p:sp>
      <p:sp>
        <p:nvSpPr>
          <p:cNvPr id="9" name="Text 5"/>
          <p:cNvSpPr/>
          <p:nvPr/>
        </p:nvSpPr>
        <p:spPr>
          <a:xfrm>
            <a:off x="1094363" y="2168366"/>
            <a:ext cx="144185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16FFBB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1</a:t>
            </a:r>
            <a:endParaRPr lang="en-US" sz="2624" dirty="0"/>
          </a:p>
        </p:txBody>
      </p:sp>
      <p:sp>
        <p:nvSpPr>
          <p:cNvPr id="10" name="Text 6"/>
          <p:cNvSpPr/>
          <p:nvPr/>
        </p:nvSpPr>
        <p:spPr>
          <a:xfrm>
            <a:off x="2388513" y="2175272"/>
            <a:ext cx="2880003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16FFBB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Recopilación de Datos</a:t>
            </a:r>
            <a:endParaRPr lang="en-US" sz="2187" dirty="0"/>
          </a:p>
        </p:txBody>
      </p:sp>
      <p:sp>
        <p:nvSpPr>
          <p:cNvPr id="11" name="Text 7"/>
          <p:cNvSpPr/>
          <p:nvPr/>
        </p:nvSpPr>
        <p:spPr>
          <a:xfrm>
            <a:off x="2388513" y="2655689"/>
            <a:ext cx="775108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Datasets etiquetados de comentarios de odio y no odio se almacenan en Google Cloud Storage.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1416427" y="4220468"/>
            <a:ext cx="777597" cy="27742"/>
          </a:xfrm>
          <a:prstGeom prst="rect">
            <a:avLst/>
          </a:prstGeom>
          <a:solidFill>
            <a:srgbClr val="29DDDA"/>
          </a:solidFill>
          <a:ln/>
        </p:spPr>
      </p:sp>
      <p:sp>
        <p:nvSpPr>
          <p:cNvPr id="13" name="Shape 9"/>
          <p:cNvSpPr/>
          <p:nvPr/>
        </p:nvSpPr>
        <p:spPr>
          <a:xfrm>
            <a:off x="916484" y="3984427"/>
            <a:ext cx="499943" cy="499943"/>
          </a:xfrm>
          <a:prstGeom prst="roundRect">
            <a:avLst>
              <a:gd name="adj" fmla="val 80001"/>
            </a:avLst>
          </a:prstGeom>
          <a:solidFill>
            <a:srgbClr val="0A081B"/>
          </a:solidFill>
          <a:ln w="22860">
            <a:solidFill>
              <a:srgbClr val="E0E4E6"/>
            </a:solidFill>
            <a:prstDash val="solid"/>
          </a:ln>
        </p:spPr>
      </p:sp>
      <p:sp>
        <p:nvSpPr>
          <p:cNvPr id="14" name="Text 10"/>
          <p:cNvSpPr/>
          <p:nvPr/>
        </p:nvSpPr>
        <p:spPr>
          <a:xfrm>
            <a:off x="1073765" y="4026098"/>
            <a:ext cx="18538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29DDDA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2</a:t>
            </a:r>
            <a:endParaRPr lang="en-US" sz="2624" dirty="0"/>
          </a:p>
        </p:txBody>
      </p:sp>
      <p:sp>
        <p:nvSpPr>
          <p:cNvPr id="15" name="Text 11"/>
          <p:cNvSpPr/>
          <p:nvPr/>
        </p:nvSpPr>
        <p:spPr>
          <a:xfrm>
            <a:off x="2388513" y="4033004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9DDDA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Procesamiento</a:t>
            </a:r>
            <a:endParaRPr lang="en-US" sz="2187" dirty="0"/>
          </a:p>
        </p:txBody>
      </p:sp>
      <p:sp>
        <p:nvSpPr>
          <p:cNvPr id="16" name="Text 12"/>
          <p:cNvSpPr/>
          <p:nvPr/>
        </p:nvSpPr>
        <p:spPr>
          <a:xfrm>
            <a:off x="2388513" y="4513421"/>
            <a:ext cx="775108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Google Cloud Functions y Notebooks Python en Google Colab procesan y limpian los datos.</a:t>
            </a:r>
            <a:endParaRPr lang="en-US" sz="1750" dirty="0"/>
          </a:p>
        </p:txBody>
      </p:sp>
      <p:sp>
        <p:nvSpPr>
          <p:cNvPr id="17" name="Shape 13"/>
          <p:cNvSpPr/>
          <p:nvPr/>
        </p:nvSpPr>
        <p:spPr>
          <a:xfrm>
            <a:off x="1416427" y="6078200"/>
            <a:ext cx="777597" cy="27742"/>
          </a:xfrm>
          <a:prstGeom prst="rect">
            <a:avLst/>
          </a:prstGeom>
          <a:solidFill>
            <a:srgbClr val="37A7E7"/>
          </a:solidFill>
          <a:ln/>
        </p:spPr>
      </p:sp>
      <p:sp>
        <p:nvSpPr>
          <p:cNvPr id="18" name="Shape 14"/>
          <p:cNvSpPr/>
          <p:nvPr/>
        </p:nvSpPr>
        <p:spPr>
          <a:xfrm>
            <a:off x="916484" y="5842159"/>
            <a:ext cx="499943" cy="499943"/>
          </a:xfrm>
          <a:prstGeom prst="roundRect">
            <a:avLst>
              <a:gd name="adj" fmla="val 80001"/>
            </a:avLst>
          </a:prstGeom>
          <a:solidFill>
            <a:srgbClr val="0A081B"/>
          </a:solidFill>
          <a:ln w="22860">
            <a:solidFill>
              <a:srgbClr val="E0E4E6"/>
            </a:solidFill>
            <a:prstDash val="solid"/>
          </a:ln>
        </p:spPr>
      </p:sp>
      <p:sp>
        <p:nvSpPr>
          <p:cNvPr id="19" name="Text 15"/>
          <p:cNvSpPr/>
          <p:nvPr/>
        </p:nvSpPr>
        <p:spPr>
          <a:xfrm>
            <a:off x="1068884" y="5883831"/>
            <a:ext cx="195143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37A7E7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3</a:t>
            </a:r>
            <a:endParaRPr lang="en-US" sz="2624" dirty="0"/>
          </a:p>
        </p:txBody>
      </p:sp>
      <p:sp>
        <p:nvSpPr>
          <p:cNvPr id="20" name="Text 16"/>
          <p:cNvSpPr/>
          <p:nvPr/>
        </p:nvSpPr>
        <p:spPr>
          <a:xfrm>
            <a:off x="2388513" y="5890736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37A7E7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Predicción</a:t>
            </a:r>
            <a:endParaRPr lang="en-US" sz="2187" dirty="0"/>
          </a:p>
        </p:txBody>
      </p:sp>
      <p:sp>
        <p:nvSpPr>
          <p:cNvPr id="21" name="Text 17"/>
          <p:cNvSpPr/>
          <p:nvPr/>
        </p:nvSpPr>
        <p:spPr>
          <a:xfrm>
            <a:off x="2388513" y="6371153"/>
            <a:ext cx="775108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Modelos de aprendizaje automático como Regresión Logística y Gradient Boosting clasifican los comentarios.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59658" y="304800"/>
            <a:ext cx="865942" cy="328970"/>
          </a:xfrm>
          <a:prstGeom prst="rect">
            <a:avLst/>
          </a:prstGeom>
        </p:spPr>
      </p:pic>
      <p:pic>
        <p:nvPicPr>
          <p:cNvPr id="6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59658" y="304800"/>
            <a:ext cx="865942" cy="32897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CF1DE232-63BB-2CEB-FC1A-66644584D9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7812" y="566737"/>
            <a:ext cx="11534775" cy="70961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624376" y="2394466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Análisis Exploratorio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2624376" y="3644265"/>
            <a:ext cx="2765465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Emoticonos</a:t>
            </a:r>
            <a:endParaRPr lang="en-US" sz="2187" dirty="0"/>
          </a:p>
        </p:txBody>
      </p:sp>
      <p:sp>
        <p:nvSpPr>
          <p:cNvPr id="6" name="Text 3"/>
          <p:cNvSpPr/>
          <p:nvPr/>
        </p:nvSpPr>
        <p:spPr>
          <a:xfrm>
            <a:off x="2624376" y="4213622"/>
            <a:ext cx="2765465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11.28% de los comentarios contenían emoticonos.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939433" y="3644265"/>
            <a:ext cx="2765465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Limpieza de Datos</a:t>
            </a: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5939433" y="4213622"/>
            <a:ext cx="2765465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Se eliminaron emoticonos, nombres de usuario y signos de puntuación para mejorar el análisis textual.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9254490" y="3644265"/>
            <a:ext cx="2765465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Distribución de Clases</a:t>
            </a: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9254490" y="4560808"/>
            <a:ext cx="2765465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16,804 comentarios no ofensivos y 11,080 comentarios ofensivos.</a:t>
            </a:r>
            <a:endParaRPr lang="en-US" sz="1750" dirty="0"/>
          </a:p>
        </p:txBody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59658" y="304800"/>
            <a:ext cx="865942" cy="328970"/>
          </a:xfrm>
          <a:prstGeom prst="rect">
            <a:avLst/>
          </a:prstGeom>
        </p:spPr>
      </p:pic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59658" y="304800"/>
            <a:ext cx="865942" cy="32897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59658" y="304800"/>
            <a:ext cx="865942" cy="328970"/>
          </a:xfrm>
          <a:prstGeom prst="rect">
            <a:avLst/>
          </a:prstGeom>
        </p:spPr>
      </p:pic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59658" y="304800"/>
            <a:ext cx="865942" cy="328970"/>
          </a:xfrm>
          <a:prstGeom prst="rect">
            <a:avLst/>
          </a:prstGeom>
        </p:spPr>
      </p:pic>
      <p:pic>
        <p:nvPicPr>
          <p:cNvPr id="14" name="Imagen" descr="Imagen">
            <a:extLst>
              <a:ext uri="{FF2B5EF4-FFF2-40B4-BE49-F238E27FC236}">
                <a16:creationId xmlns:a16="http://schemas.microsoft.com/office/drawing/2014/main" id="{0B4043D8-6D90-E66D-F71B-E2E7788F27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95019" y="1453654"/>
            <a:ext cx="5460581" cy="532229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4940138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59658" y="304800"/>
            <a:ext cx="865942" cy="328970"/>
          </a:xfrm>
          <a:prstGeom prst="rect">
            <a:avLst/>
          </a:prstGeom>
        </p:spPr>
      </p:pic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59658" y="304800"/>
            <a:ext cx="865942" cy="328970"/>
          </a:xfrm>
          <a:prstGeom prst="rect">
            <a:avLst/>
          </a:prstGeom>
        </p:spPr>
      </p:pic>
      <p:pic>
        <p:nvPicPr>
          <p:cNvPr id="4" name="officeArt object" descr="Imagen">
            <a:extLst>
              <a:ext uri="{FF2B5EF4-FFF2-40B4-BE49-F238E27FC236}">
                <a16:creationId xmlns:a16="http://schemas.microsoft.com/office/drawing/2014/main" id="{8F5104BB-F32F-8008-3CF0-1958F4138166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3050355" y="1397822"/>
            <a:ext cx="8529689" cy="543395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1303348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80000"/>
            </a:srgbClr>
          </a:solidFill>
          <a:ln/>
        </p:spPr>
      </p:sp>
      <p:sp>
        <p:nvSpPr>
          <p:cNvPr id="6" name="Text 2"/>
          <p:cNvSpPr/>
          <p:nvPr/>
        </p:nvSpPr>
        <p:spPr>
          <a:xfrm>
            <a:off x="2624376" y="2173724"/>
            <a:ext cx="6341388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Procesamiento de Datos</a:t>
            </a:r>
            <a:endParaRPr lang="en-US" sz="4374" dirty="0"/>
          </a:p>
        </p:txBody>
      </p:sp>
      <p:sp>
        <p:nvSpPr>
          <p:cNvPr id="7" name="Shape 3"/>
          <p:cNvSpPr/>
          <p:nvPr/>
        </p:nvSpPr>
        <p:spPr>
          <a:xfrm>
            <a:off x="2624376" y="3374946"/>
            <a:ext cx="499943" cy="499943"/>
          </a:xfrm>
          <a:prstGeom prst="roundRect">
            <a:avLst>
              <a:gd name="adj" fmla="val 80001"/>
            </a:avLst>
          </a:prstGeom>
          <a:solidFill>
            <a:srgbClr val="0A081B"/>
          </a:solidFill>
          <a:ln w="22860">
            <a:solidFill>
              <a:srgbClr val="E0E4E6"/>
            </a:solidFill>
            <a:prstDash val="solid"/>
          </a:ln>
        </p:spPr>
      </p:sp>
      <p:sp>
        <p:nvSpPr>
          <p:cNvPr id="8" name="Text 4"/>
          <p:cNvSpPr/>
          <p:nvPr/>
        </p:nvSpPr>
        <p:spPr>
          <a:xfrm>
            <a:off x="2802255" y="3416618"/>
            <a:ext cx="144185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16FFBB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1</a:t>
            </a:r>
            <a:endParaRPr lang="en-US" sz="2624" dirty="0"/>
          </a:p>
        </p:txBody>
      </p:sp>
      <p:sp>
        <p:nvSpPr>
          <p:cNvPr id="9" name="Text 5"/>
          <p:cNvSpPr/>
          <p:nvPr/>
        </p:nvSpPr>
        <p:spPr>
          <a:xfrm>
            <a:off x="3346490" y="3451265"/>
            <a:ext cx="2256949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16FFBB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Balanceo de Clases</a:t>
            </a:r>
            <a:endParaRPr lang="en-US" sz="2187" dirty="0"/>
          </a:p>
        </p:txBody>
      </p:sp>
      <p:sp>
        <p:nvSpPr>
          <p:cNvPr id="10" name="Text 6"/>
          <p:cNvSpPr/>
          <p:nvPr/>
        </p:nvSpPr>
        <p:spPr>
          <a:xfrm>
            <a:off x="3346490" y="4278868"/>
            <a:ext cx="2256949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Se realizó un submuestreo aleatorio de la clase mayoritaria para equilibrar la distribución.</a:t>
            </a:r>
            <a:endParaRPr lang="en-US" sz="1750" dirty="0"/>
          </a:p>
        </p:txBody>
      </p:sp>
      <p:sp>
        <p:nvSpPr>
          <p:cNvPr id="11" name="Shape 7"/>
          <p:cNvSpPr/>
          <p:nvPr/>
        </p:nvSpPr>
        <p:spPr>
          <a:xfrm>
            <a:off x="5825609" y="3374946"/>
            <a:ext cx="499943" cy="499943"/>
          </a:xfrm>
          <a:prstGeom prst="roundRect">
            <a:avLst>
              <a:gd name="adj" fmla="val 80001"/>
            </a:avLst>
          </a:prstGeom>
          <a:solidFill>
            <a:srgbClr val="0A081B"/>
          </a:solidFill>
          <a:ln w="22860">
            <a:solidFill>
              <a:srgbClr val="E0E4E6"/>
            </a:solidFill>
            <a:prstDash val="solid"/>
          </a:ln>
        </p:spPr>
      </p:sp>
      <p:sp>
        <p:nvSpPr>
          <p:cNvPr id="12" name="Text 8"/>
          <p:cNvSpPr/>
          <p:nvPr/>
        </p:nvSpPr>
        <p:spPr>
          <a:xfrm>
            <a:off x="5982891" y="3416618"/>
            <a:ext cx="18538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29DDDA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2</a:t>
            </a:r>
            <a:endParaRPr lang="en-US" sz="2624" dirty="0"/>
          </a:p>
        </p:txBody>
      </p:sp>
      <p:sp>
        <p:nvSpPr>
          <p:cNvPr id="13" name="Text 9"/>
          <p:cNvSpPr/>
          <p:nvPr/>
        </p:nvSpPr>
        <p:spPr>
          <a:xfrm>
            <a:off x="6547723" y="3451265"/>
            <a:ext cx="2256949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9DDDA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Extracción de Emoticonos</a:t>
            </a:r>
            <a:endParaRPr lang="en-US" sz="2187" dirty="0"/>
          </a:p>
        </p:txBody>
      </p:sp>
      <p:sp>
        <p:nvSpPr>
          <p:cNvPr id="14" name="Text 10"/>
          <p:cNvSpPr/>
          <p:nvPr/>
        </p:nvSpPr>
        <p:spPr>
          <a:xfrm>
            <a:off x="6547723" y="4278868"/>
            <a:ext cx="2256949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Se creó una nueva columna con las listas de emoticonos extraídos de cada comentario.</a:t>
            </a:r>
            <a:endParaRPr lang="en-US" sz="1750" dirty="0"/>
          </a:p>
        </p:txBody>
      </p:sp>
      <p:sp>
        <p:nvSpPr>
          <p:cNvPr id="15" name="Shape 11"/>
          <p:cNvSpPr/>
          <p:nvPr/>
        </p:nvSpPr>
        <p:spPr>
          <a:xfrm>
            <a:off x="9026843" y="3374946"/>
            <a:ext cx="499943" cy="499943"/>
          </a:xfrm>
          <a:prstGeom prst="roundRect">
            <a:avLst>
              <a:gd name="adj" fmla="val 80001"/>
            </a:avLst>
          </a:prstGeom>
          <a:solidFill>
            <a:srgbClr val="0A081B"/>
          </a:solidFill>
          <a:ln w="22860">
            <a:solidFill>
              <a:srgbClr val="E0E4E6"/>
            </a:solidFill>
            <a:prstDash val="solid"/>
          </a:ln>
        </p:spPr>
      </p:sp>
      <p:sp>
        <p:nvSpPr>
          <p:cNvPr id="16" name="Text 12"/>
          <p:cNvSpPr/>
          <p:nvPr/>
        </p:nvSpPr>
        <p:spPr>
          <a:xfrm>
            <a:off x="9179243" y="3416618"/>
            <a:ext cx="195143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37A7E7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3</a:t>
            </a:r>
            <a:endParaRPr lang="en-US" sz="2624" dirty="0"/>
          </a:p>
        </p:txBody>
      </p:sp>
      <p:sp>
        <p:nvSpPr>
          <p:cNvPr id="17" name="Text 13"/>
          <p:cNvSpPr/>
          <p:nvPr/>
        </p:nvSpPr>
        <p:spPr>
          <a:xfrm>
            <a:off x="9748957" y="3451265"/>
            <a:ext cx="2256949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37A7E7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Limpieza de Texto</a:t>
            </a:r>
            <a:endParaRPr lang="en-US" sz="2187" dirty="0"/>
          </a:p>
        </p:txBody>
      </p:sp>
      <p:sp>
        <p:nvSpPr>
          <p:cNvPr id="18" name="Text 14"/>
          <p:cNvSpPr/>
          <p:nvPr/>
        </p:nvSpPr>
        <p:spPr>
          <a:xfrm>
            <a:off x="9748957" y="4278868"/>
            <a:ext cx="2256949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Se eliminaron emoticonos, nombres de usuario y signos de puntuación, y se normalizó el texto.</a:t>
            </a:r>
            <a:endParaRPr lang="en-US" sz="1750" dirty="0"/>
          </a:p>
        </p:txBody>
      </p:sp>
      <p:pic>
        <p:nvPicPr>
          <p:cNvPr id="1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59658" y="304800"/>
            <a:ext cx="865942" cy="328970"/>
          </a:xfrm>
          <a:prstGeom prst="rect">
            <a:avLst/>
          </a:prstGeom>
        </p:spPr>
      </p:pic>
      <p:pic>
        <p:nvPicPr>
          <p:cNvPr id="20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59658" y="304800"/>
            <a:ext cx="865942" cy="32897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80000"/>
            </a:srgbClr>
          </a:solidFill>
          <a:ln/>
        </p:spPr>
      </p:sp>
      <p:sp>
        <p:nvSpPr>
          <p:cNvPr id="12" name="Text 8"/>
          <p:cNvSpPr/>
          <p:nvPr/>
        </p:nvSpPr>
        <p:spPr>
          <a:xfrm>
            <a:off x="5982891" y="3416618"/>
            <a:ext cx="18538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endParaRPr lang="en-US" sz="2624" dirty="0"/>
          </a:p>
        </p:txBody>
      </p:sp>
      <p:sp>
        <p:nvSpPr>
          <p:cNvPr id="13" name="Text 9"/>
          <p:cNvSpPr/>
          <p:nvPr/>
        </p:nvSpPr>
        <p:spPr>
          <a:xfrm>
            <a:off x="1788435" y="2013848"/>
            <a:ext cx="3477627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 err="1">
                <a:solidFill>
                  <a:srgbClr val="29DDDA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Texto</a:t>
            </a:r>
            <a:r>
              <a:rPr lang="en-US" sz="2187" b="1" dirty="0">
                <a:solidFill>
                  <a:srgbClr val="29DDDA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 sin </a:t>
            </a:r>
            <a:r>
              <a:rPr lang="en-US" sz="2187" b="1" dirty="0" err="1">
                <a:solidFill>
                  <a:srgbClr val="29DDDA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procesar</a:t>
            </a:r>
            <a:endParaRPr lang="en-US" sz="2187" dirty="0"/>
          </a:p>
        </p:txBody>
      </p:sp>
      <p:sp>
        <p:nvSpPr>
          <p:cNvPr id="16" name="Text 12"/>
          <p:cNvSpPr/>
          <p:nvPr/>
        </p:nvSpPr>
        <p:spPr>
          <a:xfrm>
            <a:off x="9179243" y="3416618"/>
            <a:ext cx="195143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endParaRPr lang="en-US" sz="2624" dirty="0"/>
          </a:p>
        </p:txBody>
      </p:sp>
      <p:sp>
        <p:nvSpPr>
          <p:cNvPr id="17" name="Text 13"/>
          <p:cNvSpPr/>
          <p:nvPr/>
        </p:nvSpPr>
        <p:spPr>
          <a:xfrm>
            <a:off x="7596762" y="2013849"/>
            <a:ext cx="3228380" cy="60438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37A7E7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Limpieza de Texto</a:t>
            </a:r>
            <a:endParaRPr lang="en-US" sz="2187" dirty="0"/>
          </a:p>
        </p:txBody>
      </p:sp>
      <p:pic>
        <p:nvPicPr>
          <p:cNvPr id="1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59658" y="304800"/>
            <a:ext cx="865942" cy="328970"/>
          </a:xfrm>
          <a:prstGeom prst="rect">
            <a:avLst/>
          </a:prstGeom>
        </p:spPr>
      </p:pic>
      <p:pic>
        <p:nvPicPr>
          <p:cNvPr id="20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59658" y="304800"/>
            <a:ext cx="865942" cy="32897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374EA6B-0C5D-1950-DE1E-62F3B720DE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8435" y="2557665"/>
            <a:ext cx="4645415" cy="253124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92F0F358-D3AC-05DA-230B-0E8998EAEF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9398" y="2557665"/>
            <a:ext cx="4390826" cy="255297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98542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</TotalTime>
  <Words>584</Words>
  <Application>Microsoft Office PowerPoint</Application>
  <PresentationFormat>Personalizado</PresentationFormat>
  <Paragraphs>96</Paragraphs>
  <Slides>15</Slides>
  <Notes>15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15</vt:i4>
      </vt:variant>
    </vt:vector>
  </HeadingPairs>
  <TitlesOfParts>
    <vt:vector size="20" baseType="lpstr">
      <vt:lpstr>AAAAAC+Avenir-Light</vt:lpstr>
      <vt:lpstr>Arial</vt:lpstr>
      <vt:lpstr>Barlow</vt:lpstr>
      <vt:lpstr>Spline Sans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Manuel Estévez Simonet</cp:lastModifiedBy>
  <cp:revision>10</cp:revision>
  <dcterms:created xsi:type="dcterms:W3CDTF">2024-05-22T18:49:20Z</dcterms:created>
  <dcterms:modified xsi:type="dcterms:W3CDTF">2024-05-22T20:07:01Z</dcterms:modified>
</cp:coreProperties>
</file>